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4"/>
  </p:sldMasterIdLst>
  <p:notesMasterIdLst>
    <p:notesMasterId r:id="rId8"/>
  </p:notesMasterIdLst>
  <p:handoutMasterIdLst>
    <p:handoutMasterId r:id="rId9"/>
  </p:handoutMasterIdLst>
  <p:sldIdLst>
    <p:sldId id="704" r:id="rId5"/>
    <p:sldId id="701" r:id="rId6"/>
    <p:sldId id="702" r:id="rId7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Source Sans Pro" panose="020B0503030403020204" pitchFamily="34" charset="0"/>
      <p:regular r:id="rId14"/>
      <p:bold r:id="rId15"/>
      <p:italic r:id="rId16"/>
      <p:boldItalic r:id="rId17"/>
    </p:embeddedFont>
    <p:embeddedFont>
      <p:font typeface="Source Sans Pro Semibold" panose="020B0603030403020204" pitchFamily="34" charset="0"/>
      <p:bold r:id="rId18"/>
      <p:boldItalic r:id="rId19"/>
    </p:embeddedFont>
    <p:embeddedFont>
      <p:font typeface="Source Serif Pro" panose="02040603050405020204" pitchFamily="18" charset="0"/>
      <p:regular r:id="rId20"/>
      <p:bold r:id="rId21"/>
    </p:embeddedFont>
  </p:embeddedFontLst>
  <p:defaultTextStyle>
    <a:defPPr>
      <a:defRPr lang="de-DE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Master 16-10" id="{1371AFA6-2CB8-4AA9-A321-140A4CEAE86E}">
          <p14:sldIdLst>
            <p14:sldId id="704"/>
            <p14:sldId id="701"/>
            <p14:sldId id="7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93" userDrawn="1">
          <p15:clr>
            <a:srgbClr val="A4A3A4"/>
          </p15:clr>
        </p15:guide>
        <p15:guide id="2" pos="521" userDrawn="1">
          <p15:clr>
            <a:srgbClr val="A4A3A4"/>
          </p15:clr>
        </p15:guide>
        <p15:guide id="3" orient="horz" pos="21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app, Svenja" initials="KS [2]" lastIdx="31" clrIdx="0">
    <p:extLst>
      <p:ext uri="{19B8F6BF-5375-455C-9EA6-DF929625EA0E}">
        <p15:presenceInfo xmlns:p15="http://schemas.microsoft.com/office/powerpoint/2012/main" userId="S::svenja.knapp@cbm.de::18b2e5c6-2d7e-4e05-9cee-77b248fa26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141B"/>
    <a:srgbClr val="FFC20C"/>
    <a:srgbClr val="716951"/>
    <a:srgbClr val="B09C78"/>
    <a:srgbClr val="8C5BA5"/>
    <a:srgbClr val="719BD1"/>
    <a:srgbClr val="F39200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1D0A7F-6B28-4B24-B405-A3633F7B9CA8}" v="2" dt="2023-06-13T05:58:15.402"/>
    <p1510:client id="{EB3FF89D-5634-9620-58E0-D5CBF957E085}" v="5" dt="2023-06-13T05:57:38.6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70" autoAdjust="0"/>
  </p:normalViewPr>
  <p:slideViewPr>
    <p:cSldViewPr snapToGrid="0">
      <p:cViewPr varScale="1">
        <p:scale>
          <a:sx n="116" d="100"/>
          <a:sy n="116" d="100"/>
        </p:scale>
        <p:origin x="1386" y="108"/>
      </p:cViewPr>
      <p:guideLst>
        <p:guide orient="horz" pos="893"/>
        <p:guide pos="521"/>
        <p:guide orient="horz" pos="2118"/>
      </p:guideLst>
    </p:cSldViewPr>
  </p:slideViewPr>
  <p:outlineViewPr>
    <p:cViewPr>
      <p:scale>
        <a:sx n="33" d="100"/>
        <a:sy n="33" d="100"/>
      </p:scale>
      <p:origin x="0" y="-800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912" y="10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lva, Margarida" userId="S::margarida.silva@cbm.org::90c70757-dd91-4078-a58e-38b8f64aeea1" providerId="AD" clId="Web-{EB3FF89D-5634-9620-58E0-D5CBF957E085}"/>
    <pc:docChg chg="modSld">
      <pc:chgData name="Silva, Margarida" userId="S::margarida.silva@cbm.org::90c70757-dd91-4078-a58e-38b8f64aeea1" providerId="AD" clId="Web-{EB3FF89D-5634-9620-58E0-D5CBF957E085}" dt="2023-06-13T05:57:35.084" v="3" actId="20577"/>
      <pc:docMkLst>
        <pc:docMk/>
      </pc:docMkLst>
      <pc:sldChg chg="modSp">
        <pc:chgData name="Silva, Margarida" userId="S::margarida.silva@cbm.org::90c70757-dd91-4078-a58e-38b8f64aeea1" providerId="AD" clId="Web-{EB3FF89D-5634-9620-58E0-D5CBF957E085}" dt="2023-06-13T05:57:35.084" v="3" actId="20577"/>
        <pc:sldMkLst>
          <pc:docMk/>
          <pc:sldMk cId="48290739" sldId="704"/>
        </pc:sldMkLst>
        <pc:spChg chg="mod">
          <ac:chgData name="Silva, Margarida" userId="S::margarida.silva@cbm.org::90c70757-dd91-4078-a58e-38b8f64aeea1" providerId="AD" clId="Web-{EB3FF89D-5634-9620-58E0-D5CBF957E085}" dt="2023-06-13T05:57:35.084" v="3" actId="20577"/>
          <ac:spMkLst>
            <pc:docMk/>
            <pc:sldMk cId="48290739" sldId="704"/>
            <ac:spMk id="2" creationId="{70B75994-15EB-01D5-B008-AD5D45121226}"/>
          </ac:spMkLst>
        </pc:spChg>
      </pc:sldChg>
    </pc:docChg>
  </pc:docChgLst>
  <pc:docChgLst>
    <pc:chgData name="Veismann, Ulrike" userId="06e3546b-5afb-4aaf-9c28-b1380a45f5d8" providerId="ADAL" clId="{BC353B38-18C2-4AE2-8161-2460606C3230}"/>
    <pc:docChg chg="custSel modSld">
      <pc:chgData name="Veismann, Ulrike" userId="06e3546b-5afb-4aaf-9c28-b1380a45f5d8" providerId="ADAL" clId="{BC353B38-18C2-4AE2-8161-2460606C3230}" dt="2023-05-09T09:22:23.511" v="318" actId="20577"/>
      <pc:docMkLst>
        <pc:docMk/>
      </pc:docMkLst>
      <pc:sldChg chg="modSp mod">
        <pc:chgData name="Veismann, Ulrike" userId="06e3546b-5afb-4aaf-9c28-b1380a45f5d8" providerId="ADAL" clId="{BC353B38-18C2-4AE2-8161-2460606C3230}" dt="2023-05-09T09:22:23.511" v="318" actId="20577"/>
        <pc:sldMkLst>
          <pc:docMk/>
          <pc:sldMk cId="950165877" sldId="702"/>
        </pc:sldMkLst>
        <pc:spChg chg="mod">
          <ac:chgData name="Veismann, Ulrike" userId="06e3546b-5afb-4aaf-9c28-b1380a45f5d8" providerId="ADAL" clId="{BC353B38-18C2-4AE2-8161-2460606C3230}" dt="2023-05-09T09:22:23.511" v="318" actId="20577"/>
          <ac:spMkLst>
            <pc:docMk/>
            <pc:sldMk cId="950165877" sldId="702"/>
            <ac:spMk id="3" creationId="{4303E5D5-D982-6CBE-1BF4-4B96A6EC84A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1ECCB54-A79E-BC43-8311-3C9B1F0902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080F448-2063-9A4A-86D3-94FB4451123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98213-B645-2246-9974-1E69783D8918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0169931-595F-854F-8D10-68B43A2CC8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2235CE-700E-7B4B-A135-CCD1414D51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3347A2-4133-8E48-BA71-C4BEA521B39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99955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6A965-8A44-9145-8490-3813F52C6E24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8D845-9E73-5E40-9BA2-0AB46712EBA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00595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75711" y="1305098"/>
            <a:ext cx="3516008" cy="2926079"/>
          </a:xfrm>
        </p:spPr>
        <p:txBody>
          <a:bodyPr anchor="ctr">
            <a:noAutofit/>
          </a:bodyPr>
          <a:lstStyle>
            <a:lvl1pPr algn="l" fontAlgn="ctr">
              <a:lnSpc>
                <a:spcPts val="7500"/>
              </a:lnSpc>
              <a:defRPr sz="7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E5CC5A7-6B51-4FE4-A9AB-AB30E62406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367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mit Abrissk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A3A13713-CA00-0A42-A49B-4851DCFB5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775158" cy="5715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F91C5A0-343F-7340-8025-FC7F8CD8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71411" y="1521354"/>
            <a:ext cx="2856953" cy="362611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Mastertextformat bearbeiten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6B16E73-7F63-EA44-B170-40B8C6C82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1411" y="654518"/>
            <a:ext cx="2856953" cy="779645"/>
          </a:xfrm>
        </p:spPr>
        <p:txBody>
          <a:bodyPr lIns="0" tIns="0" rIns="36000" bIns="0" anchor="t">
            <a:noAutofit/>
          </a:bodyPr>
          <a:lstStyle>
            <a:lvl1pPr>
              <a:lnSpc>
                <a:spcPts val="2600"/>
              </a:lnSpc>
              <a:defRPr sz="2500"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A49E237-9786-47AF-8221-081C18F33F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3974" t="-1" r="28766" b="9209"/>
          <a:stretch/>
        </p:blipFill>
        <p:spPr>
          <a:xfrm rot="16200000">
            <a:off x="2796424" y="2614581"/>
            <a:ext cx="5715001" cy="48583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FCEBA77-95E8-4F74-9465-EFEBBD535E34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290979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Subtitel / Trenn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66015D4-104A-C943-80B5-57585F747C82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17958" y="1482291"/>
            <a:ext cx="3440591" cy="1530416"/>
          </a:xfrm>
        </p:spPr>
        <p:txBody>
          <a:bodyPr anchor="t">
            <a:noAutofit/>
          </a:bodyPr>
          <a:lstStyle>
            <a:lvl1pPr algn="l" fontAlgn="base">
              <a:lnSpc>
                <a:spcPts val="5500"/>
              </a:lnSpc>
              <a:defRPr sz="5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58449E6-D13C-6341-92AD-C39FE0914C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8708" y="3031768"/>
            <a:ext cx="3459841" cy="953091"/>
          </a:xfrm>
        </p:spPr>
        <p:txBody>
          <a:bodyPr/>
          <a:lstStyle>
            <a:lvl1pPr marL="0" indent="0" algn="l">
              <a:lnSpc>
                <a:spcPts val="2600"/>
              </a:lnSpc>
              <a:buNone/>
              <a:defRPr sz="2200" b="0" i="0">
                <a:solidFill>
                  <a:schemeClr val="bg1"/>
                </a:solidFill>
                <a:latin typeface="Source Serif Pro" panose="02040603050405020204" pitchFamily="18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CB1CD71-5B63-4295-9715-394D7E7E8D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21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CF09BA5-B60E-415F-82CF-BBF1844E7A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29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4E9AD9D-B6DB-4B82-9DB0-9225F682A4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1332" y="149806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6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406F85A-E620-3848-83F3-1A5D2507BBDE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0FB3D2-A585-4C48-9208-14D481993E6B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C8BDB45D-F86C-4441-B7DF-72BE77A73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5526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528C06CC-A6D5-471B-948D-164FFF9BF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9947C61-4647-41F5-B4CB-94587412F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15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24CCEAA7-7E7A-4DC0-8757-D83946C89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0DBCB2D-7440-4170-8E5B-8AC9377F742F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3361917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lin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94C0C768-D0BC-4BE9-9D6E-F5F989FA62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2E943D-7748-40AD-82A1-9A8B9D4410F0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50011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chrift mit vollflächigem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30F662F-D975-4356-A517-132767BEDD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744980"/>
            <a:ext cx="9144000" cy="397002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5097E1-DF70-43A7-B8C8-DC9E467E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</p:spPr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4958226C-ABFD-4075-BCA7-B473D60E8D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7196"/>
          <a:stretch/>
        </p:blipFill>
        <p:spPr>
          <a:xfrm rot="10800000">
            <a:off x="0" y="1627353"/>
            <a:ext cx="9144000" cy="38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4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Hier steht eine Überschrift, </a:t>
            </a:r>
            <a:br>
              <a:rPr lang="de-DE"/>
            </a:br>
            <a:r>
              <a:rPr lang="de-DE"/>
              <a:t>welche auch zweizeilig laufen kann.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488" y="1722459"/>
            <a:ext cx="7557025" cy="34558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1D496AEA-4A19-411A-BA57-3267C68AA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429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53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86" r:id="rId3"/>
    <p:sldLayoutId id="2147483719" r:id="rId4"/>
    <p:sldLayoutId id="2147483716" r:id="rId5"/>
    <p:sldLayoutId id="2147483717" r:id="rId6"/>
    <p:sldLayoutId id="2147483685" r:id="rId7"/>
    <p:sldLayoutId id="2147483718" r:id="rId8"/>
    <p:sldLayoutId id="2147483687" r:id="rId9"/>
    <p:sldLayoutId id="2147483679" r:id="rId10"/>
  </p:sldLayoutIdLst>
  <p:hf hdr="0" ftr="0" dt="0"/>
  <p:txStyles>
    <p:titleStyle>
      <a:lvl1pPr algn="l" defTabSz="685800" rtl="0" eaLnBrk="1" fontAlgn="t" latinLnBrk="0" hangingPunct="1">
        <a:lnSpc>
          <a:spcPts val="3620"/>
        </a:lnSpc>
        <a:spcBef>
          <a:spcPct val="0"/>
        </a:spcBef>
        <a:buNone/>
        <a:defRPr sz="3600" b="0" i="0" kern="1200">
          <a:solidFill>
            <a:srgbClr val="C4141B"/>
          </a:solidFill>
          <a:latin typeface="Source Sans Pro Semibold" panose="020B0503030403020204" pitchFamily="34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75994-15EB-01D5-B008-AD5D4512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ource Sans Pro Semibold"/>
                <a:ea typeface="Source Sans Pro Semibold"/>
              </a:rPr>
              <a:t>FR requirements entity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A7940-02B2-0877-083C-8F6FB851D2F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hlinkClick r:id="rId2" action="ppaction://hlinksldjump"/>
              </a:rPr>
              <a:t>What is the FR requirements entity?</a:t>
            </a:r>
            <a:endParaRPr lang="en-GB" dirty="0"/>
          </a:p>
          <a:p>
            <a:r>
              <a:rPr lang="en-GB" dirty="0">
                <a:hlinkClick r:id="rId3" action="ppaction://hlinksldjump"/>
              </a:rPr>
              <a:t>How does the FR requirements entity work?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922D9-C9E4-20F9-D552-F6B922F9A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290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3419-09BD-7CC3-5707-8D8E3100F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FR requirements </a:t>
            </a:r>
            <a:br>
              <a:rPr lang="en-GB" dirty="0"/>
            </a:br>
            <a:r>
              <a:rPr lang="en-GB" dirty="0"/>
              <a:t>entity?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2DEEE-1AF6-9519-C44A-80E3065EA9F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SzPct val="80000"/>
            </a:pP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‘FR requirement’ is short for ‘Fundraising requirement’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SzPct val="80000"/>
            </a:pP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FR Requirements provides a space for Fundraisers to seek free-funds projects or ideas to be ‘re-financed’ and to communicate with RHs/COs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SzPct val="80000"/>
            </a:pP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FR requirements differ from other entities in </a:t>
            </a:r>
            <a:r>
              <a:rPr lang="en-GB" sz="1800" dirty="0" err="1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ProMIS</a:t>
            </a: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 in that they are not a full page but a form to capture key data and supporting documents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00B4B5-0C15-1DD8-C04E-C8EA144BB8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5454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3F05B-5792-BED9-2A8B-5524578C8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the FR requirements </a:t>
            </a:r>
            <a:br>
              <a:rPr lang="en-GB" dirty="0"/>
            </a:br>
            <a:r>
              <a:rPr lang="en-GB" dirty="0"/>
              <a:t>entity work?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3E5D5-D982-6CBE-1BF4-4B96A6EC84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SzPct val="80000"/>
            </a:pP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Any user can create a new FR requirement.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It should only used by Fundraising</a:t>
            </a: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 if no suitable project could be found in the yearly fundraising project list or in th</a:t>
            </a:r>
            <a:r>
              <a:rPr lang="en-GB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e respective </a:t>
            </a:r>
            <a:r>
              <a:rPr lang="en-GB" dirty="0" err="1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PowerBi</a:t>
            </a:r>
            <a:r>
              <a:rPr lang="en-GB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 report</a:t>
            </a:r>
            <a:r>
              <a:rPr lang="en-GB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The </a:t>
            </a: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/>
              </a:rPr>
              <a:t>FR requirement must be saved before documents can be uploaded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SzPct val="80000"/>
            </a:pPr>
            <a:r>
              <a:rPr lang="en-GB" sz="1800" dirty="0">
                <a:latin typeface="Source Sans Pro"/>
              </a:rPr>
              <a:t>Regional Coordinators receive automatic notification emails when a FR </a:t>
            </a:r>
            <a:r>
              <a:rPr lang="en-GB" dirty="0">
                <a:latin typeface="Source Sans Pro"/>
              </a:rPr>
              <a:t>requirement is created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SzPct val="80000"/>
            </a:pPr>
            <a:r>
              <a:rPr lang="en-GB" sz="1800" dirty="0">
                <a:latin typeface="Source Sans Pro"/>
              </a:rPr>
              <a:t>Re-financing tile on the Project overview page can be seen once the project is marked as 'FR relevant’. </a:t>
            </a:r>
          </a:p>
          <a:p>
            <a:pPr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SzPct val="80000"/>
            </a:pPr>
            <a:r>
              <a:rPr lang="en-GB" sz="1800" dirty="0">
                <a:latin typeface="Source Sans Pro"/>
              </a:rPr>
              <a:t>The integration with the Salesforce software (used by Fundraising dept.) provides information on funds pledged and received for this project.</a:t>
            </a:r>
            <a:endParaRPr lang="en-GB" sz="1800" dirty="0">
              <a:latin typeface="Source Sans Pro" panose="020B0503030403020204" pitchFamily="34" charset="77"/>
            </a:endParaRP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B674E-879A-44BD-1DCD-4468B3AB2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0165877"/>
      </p:ext>
    </p:extLst>
  </p:cSld>
  <p:clrMapOvr>
    <a:masterClrMapping/>
  </p:clrMapOvr>
</p:sld>
</file>

<file path=ppt/theme/theme1.xml><?xml version="1.0" encoding="utf-8"?>
<a:theme xmlns:a="http://schemas.openxmlformats.org/drawingml/2006/main" name="CBM-PPT-Theme">
  <a:themeElements>
    <a:clrScheme name="CBM">
      <a:dk1>
        <a:srgbClr val="000000"/>
      </a:dk1>
      <a:lt1>
        <a:srgbClr val="FFFFFF"/>
      </a:lt1>
      <a:dk2>
        <a:srgbClr val="B09C78"/>
      </a:dk2>
      <a:lt2>
        <a:srgbClr val="F5F4F6"/>
      </a:lt2>
      <a:accent1>
        <a:srgbClr val="C3141B"/>
      </a:accent1>
      <a:accent2>
        <a:srgbClr val="FFC20C"/>
      </a:accent2>
      <a:accent3>
        <a:srgbClr val="716951"/>
      </a:accent3>
      <a:accent4>
        <a:srgbClr val="B09C78"/>
      </a:accent4>
      <a:accent5>
        <a:srgbClr val="719BD1"/>
      </a:accent5>
      <a:accent6>
        <a:srgbClr val="F39200"/>
      </a:accent6>
      <a:hlink>
        <a:srgbClr val="C3141B"/>
      </a:hlink>
      <a:folHlink>
        <a:srgbClr val="71695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BM-PPT-Theme" id="{6B0DBB70-FB9D-2848-8580-5B6BCE5B1663}" vid="{63611DEE-4FED-0E45-8558-12DF0734DEA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1e736c5-95ad-4650-bf48-08c723b4bc6c">
      <Value>182</Value>
      <Value>550</Value>
    </TaxCatchAll>
    <i9f2da93fcc74e869d070fd34a0597c4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Guidance Note</TermName>
          <TermId xmlns="http://schemas.microsoft.com/office/infopath/2007/PartnerControls">208e5617-45f1-466d-b1e9-fd356c7029b3</TermId>
        </TermInfo>
      </Terms>
    </i9f2da93fcc74e869d070fd34a0597c4>
    <NGOOnlineSortOrder xmlns="f1e736c5-95ad-4650-bf48-08c723b4bc6c" xsi:nil="true"/>
    <NGOOnlineShowInNewFromTemplate xmlns="f1e736c5-95ad-4650-bf48-08c723b4bc6c">true</NGOOnlineShowInNewFromTemplate>
    <p75d8c1866154d169f9787e2f8ad3758 xmlns="f1e736c5-95ad-4650-bf48-08c723b4bc6c">
      <Terms xmlns="http://schemas.microsoft.com/office/infopath/2007/PartnerControls"/>
    </p75d8c1866154d169f9787e2f8ad3758>
    <cc92bdb0fa944447acf309642a11bf0d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Help Text</TermName>
          <TermId xmlns="http://schemas.microsoft.com/office/infopath/2007/PartnerControls">0cdce954-cb82-4e5f-9b86-f771a9b25906</TermId>
        </TermInfo>
      </Terms>
    </cc92bdb0fa944447acf309642a11bf0d>
    <NGOOnlineDocumentOwner xmlns="f1e736c5-95ad-4650-bf48-08c723b4bc6c">{"Id":100008,"Name":"Bui Thanh, Le","Guid":"00000000-0000-0000-0000-000000000000"}</NGOOnlineDocumentOwner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NGOOnlineGuidanceTemplate" ma:contentTypeID="0x010100B55474DA9735C494339AB5204D2F6D3600506F0C9B753D4042A676D3B4BD21ED3A" ma:contentTypeVersion="13" ma:contentTypeDescription="Create a new document." ma:contentTypeScope="" ma:versionID="2b51fdd5082b98ba9ffad6cc2f2813ec">
  <xsd:schema xmlns:xsd="http://www.w3.org/2001/XMLSchema" xmlns:xs="http://www.w3.org/2001/XMLSchema" xmlns:p="http://schemas.microsoft.com/office/2006/metadata/properties" xmlns:ns2="f1e736c5-95ad-4650-bf48-08c723b4bc6c" xmlns:ns3="34c2d733-5a3b-46b4-8675-8241d81f68c4" targetNamespace="http://schemas.microsoft.com/office/2006/metadata/properties" ma:root="true" ma:fieldsID="75ad193465087cc6e3fe263248d2f47a" ns2:_="" ns3:_="">
    <xsd:import namespace="f1e736c5-95ad-4650-bf48-08c723b4bc6c"/>
    <xsd:import namespace="34c2d733-5a3b-46b4-8675-8241d81f68c4"/>
    <xsd:element name="properties">
      <xsd:complexType>
        <xsd:sequence>
          <xsd:element name="documentManagement">
            <xsd:complexType>
              <xsd:all>
                <xsd:element ref="ns2:p75d8c1866154d169f9787e2f8ad3758" minOccurs="0"/>
                <xsd:element ref="ns2:TaxCatchAll" minOccurs="0"/>
                <xsd:element ref="ns2:TaxCatchAllLabel" minOccurs="0"/>
                <xsd:element ref="ns2:NGOOnlineSortOrder" minOccurs="0"/>
                <xsd:element ref="ns2:NGOOnlineDocumentOwner" minOccurs="0"/>
                <xsd:element ref="ns2:NGOOnlineShowInNewFromTemplate" minOccurs="0"/>
                <xsd:element ref="ns2:i9f2da93fcc74e869d070fd34a0597c4" minOccurs="0"/>
                <xsd:element ref="ns2:cc92bdb0fa944447acf309642a11bf0d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e736c5-95ad-4650-bf48-08c723b4bc6c" elementFormDefault="qualified">
    <xsd:import namespace="http://schemas.microsoft.com/office/2006/documentManagement/types"/>
    <xsd:import namespace="http://schemas.microsoft.com/office/infopath/2007/PartnerControls"/>
    <xsd:element name="p75d8c1866154d169f9787e2f8ad3758" ma:index="8" nillable="true" ma:taxonomy="true" ma:internalName="p75d8c1866154d169f9787e2f8ad3758" ma:taxonomyFieldName="NGOOnlinePriorityGroup" ma:displayName="Priority group" ma:fieldId="{975d8c18-6615-4d16-9f97-87e2f8ad3758}" ma:sspId="b69ac89d-c854-4607-917b-9d787df66d5f" ma:termSetId="09c409db-d561-4642-916b-a7fa4c28f958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hidden="true" ma:list="{a16f5b94-b7b6-4ef9-b856-190d6f50c055}" ma:internalName="TaxCatchAll" ma:showField="CatchAllData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hidden="true" ma:list="{a16f5b94-b7b6-4ef9-b856-190d6f50c055}" ma:internalName="TaxCatchAllLabel" ma:readOnly="true" ma:showField="CatchAllDataLabel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NGOOnlineSortOrder" ma:index="12" nillable="true" ma:displayName="Sort order" ma:hidden="true" ma:internalName="NGOOnlineSortOrder">
      <xsd:simpleType>
        <xsd:restriction base="dms:Number"/>
      </xsd:simpleType>
    </xsd:element>
    <xsd:element name="NGOOnlineDocumentOwner" ma:index="13" nillable="true" ma:displayName="Owner" ma:description="" ma:hidden="true" ma:internalName="NGOOnlineDocumentOwner">
      <xsd:simpleType>
        <xsd:restriction base="dms:Text"/>
      </xsd:simpleType>
    </xsd:element>
    <xsd:element name="NGOOnlineShowInNewFromTemplate" ma:index="14" nillable="true" ma:displayName="Show as template" ma:hidden="true" ma:internalName="NGOOnlineShowInNewFromTemplate">
      <xsd:simpleType>
        <xsd:restriction base="dms:Boolean"/>
      </xsd:simpleType>
    </xsd:element>
    <xsd:element name="i9f2da93fcc74e869d070fd34a0597c4" ma:index="15" nillable="true" ma:taxonomy="true" ma:internalName="i9f2da93fcc74e869d070fd34a0597c4" ma:taxonomyFieldName="NGOOnlineDocumentType" ma:displayName="Document types" ma:fieldId="{29f2da93-fcc7-4e86-9d07-0fd34a0597c4}" ma:taxonomyMulti="true" ma:sspId="b69ac89d-c854-4607-917b-9d787df66d5f" ma:termSetId="4a5f0f0a-2e06-4077-b3ff-97f33b773d9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c92bdb0fa944447acf309642a11bf0d" ma:index="17" nillable="true" ma:taxonomy="true" ma:internalName="cc92bdb0fa944447acf309642a11bf0d" ma:taxonomyFieldName="NGOOnlineKeywords" ma:displayName="Keywords" ma:fieldId="{cc92bdb0-fa94-4447-acf3-09642a11bf0d}" ma:taxonomyMulti="true" ma:sspId="b69ac89d-c854-4607-917b-9d787df66d5f" ma:termSetId="494347e7-d2a8-4234-997a-61e1abca59dc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2d733-5a3b-46b4-8675-8241d81f68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6FBC784-6430-4D4B-B14A-3B46686A1F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AC9B7F-85F3-43A8-9890-DBA68AAD80E1}">
  <ds:schemaRefs>
    <ds:schemaRef ds:uri="http://purl.org/dc/terms/"/>
    <ds:schemaRef ds:uri="http://schemas.microsoft.com/office/2006/documentManagement/types"/>
    <ds:schemaRef ds:uri="9aaaab25-1617-4643-bf24-a85178f1e987"/>
    <ds:schemaRef ds:uri="http://purl.org/dc/elements/1.1/"/>
    <ds:schemaRef ds:uri="http://schemas.microsoft.com/office/infopath/2007/PartnerControls"/>
    <ds:schemaRef ds:uri="be19b463-1fb9-40b6-86a9-0f8d09cb140b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CB9A885-3F0E-4915-A28D-9683104BCAD7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200</Words>
  <Application>Microsoft Office PowerPoint</Application>
  <PresentationFormat>On-screen Show (16:10)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Source Sans Pro Semibold</vt:lpstr>
      <vt:lpstr>Source Serif Pro</vt:lpstr>
      <vt:lpstr>Source Sans Pro</vt:lpstr>
      <vt:lpstr>CBM-PPT-Theme</vt:lpstr>
      <vt:lpstr>FR requirements entity</vt:lpstr>
      <vt:lpstr>What is the FR requirements  entity?</vt:lpstr>
      <vt:lpstr>How does the FR requirements  entity work?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ProMIS Guidance FR Requirements.pptx</dc:title>
  <dc:creator>Held, Heiko</dc:creator>
  <cp:lastModifiedBy>Silva, Margarida</cp:lastModifiedBy>
  <cp:revision>26</cp:revision>
  <dcterms:created xsi:type="dcterms:W3CDTF">2018-09-14T09:01:20Z</dcterms:created>
  <dcterms:modified xsi:type="dcterms:W3CDTF">2023-06-13T05:58:15Z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0x010100B55474DA9735C494339AB5204D2F6D3600506F0C9B753D4042A676D3B4BD21ED3A</vt:lpwstr>
  </property>
  <property fmtid="{D5CDD505-2E9C-101B-9397-08002B2CF9AE}" pid="3" name="Order">
    <vt:r8>12000</vt:r8>
  </property>
  <property fmtid="{D5CDD505-2E9C-101B-9397-08002B2CF9AE}" pid="4" name="AuthorIds_UIVersion_5120">
    <vt:lpwstr>13</vt:lpwstr>
  </property>
  <property fmtid="{D5CDD505-2E9C-101B-9397-08002B2CF9AE}" pid="5" name="AuthorIds_UIVersion_6144">
    <vt:lpwstr>13</vt:lpwstr>
  </property>
  <property fmtid="{D5CDD505-2E9C-101B-9397-08002B2CF9AE}" pid="6" name="CPDocumentType">
    <vt:lpwstr>175;#Template|e455a847-a2e7-47bd-ab7f-f842932c6332</vt:lpwstr>
  </property>
  <property fmtid="{D5CDD505-2E9C-101B-9397-08002B2CF9AE}" pid="7" name="CPCBMLocations">
    <vt:lpwstr/>
  </property>
  <property fmtid="{D5CDD505-2E9C-101B-9397-08002B2CF9AE}" pid="8" name="CPDocumentKnowledgeTiers">
    <vt:lpwstr/>
  </property>
  <property fmtid="{D5CDD505-2E9C-101B-9397-08002B2CF9AE}" pid="9" name="Language-CBM">
    <vt:lpwstr>229;#English|aa468ece-d1f8-41a8-a93f-3780e4c16661</vt:lpwstr>
  </property>
  <property fmtid="{D5CDD505-2E9C-101B-9397-08002B2CF9AE}" pid="10" name="CPTopics">
    <vt:lpwstr>163;#Branding|ac809e5d-c6a3-469c-a25f-48530247bf64</vt:lpwstr>
  </property>
  <property fmtid="{D5CDD505-2E9C-101B-9397-08002B2CF9AE}" pid="11" name="CPDocumentSubject">
    <vt:lpwstr/>
  </property>
  <property fmtid="{D5CDD505-2E9C-101B-9397-08002B2CF9AE}" pid="12" name="CPDepartment">
    <vt:lpwstr/>
  </property>
  <property fmtid="{D5CDD505-2E9C-101B-9397-08002B2CF9AE}" pid="13" name="CPCBMInitiatives">
    <vt:lpwstr>228;#Brand|84e6e254-e454-4c6a-b1bb-adcdcf3e3801</vt:lpwstr>
  </property>
  <property fmtid="{D5CDD505-2E9C-101B-9397-08002B2CF9AE}" pid="14" name="j9a59d6cb21744ce847aafbb15db643d">
    <vt:lpwstr/>
  </property>
  <property fmtid="{D5CDD505-2E9C-101B-9397-08002B2CF9AE}" pid="15" name="CBM_Entities">
    <vt:lpwstr/>
  </property>
  <property fmtid="{D5CDD505-2E9C-101B-9397-08002B2CF9AE}" pid="16" name="CBM_Topics">
    <vt:lpwstr>43;#Brand|b275ab99-dce3-402a-b5b2-65130358836c</vt:lpwstr>
  </property>
  <property fmtid="{D5CDD505-2E9C-101B-9397-08002B2CF9AE}" pid="17" name="CBM_Location_Documents">
    <vt:lpwstr>30;#All Locations|4fa1d59d-61f9-4d9a-bb20-f6b472cd2ec7</vt:lpwstr>
  </property>
  <property fmtid="{D5CDD505-2E9C-101B-9397-08002B2CF9AE}" pid="18" name="CBM_Language_Documents">
    <vt:lpwstr>4;#EN|d53ed453-0c14-4b3c-afb7-23b362e96aa2</vt:lpwstr>
  </property>
  <property fmtid="{D5CDD505-2E9C-101B-9397-08002B2CF9AE}" pid="19" name="CBM_Entities_Documents">
    <vt:lpwstr>23;#Communication and Brandmanagement|f3f08750-5445-4ecd-912e-f50813cdfc10</vt:lpwstr>
  </property>
  <property fmtid="{D5CDD505-2E9C-101B-9397-08002B2CF9AE}" pid="20" name="CBM_DocumentTypes">
    <vt:lpwstr>42;#Template|6d1b4069-fe4e-4042-9eef-b9cf86913baa</vt:lpwstr>
  </property>
  <property fmtid="{D5CDD505-2E9C-101B-9397-08002B2CF9AE}" pid="21" name="_ExtendedDescription">
    <vt:lpwstr>&lt;div class="ExternalClassB7941741940D4F7E93416A9E13E73F25"&gt;&lt;div style="font-family&amp;#58;Calibri, Arial, Helvetica, sans-serif;font-size&amp;#58;11pt;color&amp;#58;rgb(0, 0, 0);"&gt;PowerPoint Master standard (16&amp;#58;10).&lt;br&gt;&lt;/div&gt;&lt;/div&gt;</vt:lpwstr>
  </property>
  <property fmtid="{D5CDD505-2E9C-101B-9397-08002B2CF9AE}" pid="22" name="MediaServiceImageTags">
    <vt:lpwstr/>
  </property>
  <property fmtid="{D5CDD505-2E9C-101B-9397-08002B2CF9AE}" pid="23" name="NGOOnlineKeywords">
    <vt:lpwstr>550;#Help Text|0cdce954-cb82-4e5f-9b86-f771a9b25906</vt:lpwstr>
  </property>
  <property fmtid="{D5CDD505-2E9C-101B-9397-08002B2CF9AE}" pid="24" name="NGOOnlineDocumentType">
    <vt:lpwstr>182;#Guidance Note|208e5617-45f1-466d-b1e9-fd356c7029b3</vt:lpwstr>
  </property>
  <property fmtid="{D5CDD505-2E9C-101B-9397-08002B2CF9AE}" pid="25" name="NGOOnlinePriorityGroup">
    <vt:lpwstr/>
  </property>
</Properties>
</file>

<file path=docProps/thumbnail.jpeg>
</file>